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  <p:sldMasterId id="2147483896" r:id="rId2"/>
  </p:sldMasterIdLst>
  <p:sldIdLst>
    <p:sldId id="256" r:id="rId3"/>
    <p:sldId id="259" r:id="rId4"/>
    <p:sldId id="258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4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  <a:ea typeface="+mj-ea"/>
                <a:cs typeface="+mj-cs"/>
              </a:defRPr>
            </a:pPr>
            <a:r>
              <a:rPr lang="en-US" sz="2400" b="1" dirty="0">
                <a:solidFill>
                  <a:schemeClr val="tx1"/>
                </a:solidFill>
                <a:latin typeface="Corbel" panose="020B0503020204020204" pitchFamily="34" charset="0"/>
              </a:rPr>
              <a:t>Presidential Gifts in presidential libraries  </a:t>
            </a:r>
            <a:r>
              <a:rPr lang="en-US" sz="24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(</a:t>
            </a:r>
            <a:r>
              <a:rPr lang="en-US" sz="2400" b="1" baseline="0" dirty="0" smtClean="0">
                <a:solidFill>
                  <a:srgbClr val="7030A0"/>
                </a:solidFill>
                <a:latin typeface="Corbel" panose="020B0503020204020204" pitchFamily="34" charset="0"/>
              </a:rPr>
              <a:t> % </a:t>
            </a:r>
            <a:r>
              <a:rPr lang="en-US" sz="2400" b="1" baseline="0" dirty="0" smtClean="0">
                <a:solidFill>
                  <a:srgbClr val="00B050"/>
                </a:solidFill>
                <a:latin typeface="Corbel" panose="020B0503020204020204" pitchFamily="34" charset="0"/>
              </a:rPr>
              <a:t> </a:t>
            </a:r>
            <a:r>
              <a:rPr lang="en-US" sz="2400" b="1" baseline="0" dirty="0" smtClean="0">
                <a:solidFill>
                  <a:schemeClr val="tx1"/>
                </a:solidFill>
                <a:latin typeface="Corbel" panose="020B0503020204020204" pitchFamily="34" charset="0"/>
              </a:rPr>
              <a:t>Represented Online)</a:t>
            </a:r>
            <a:r>
              <a:rPr lang="en-US" sz="2400" b="1" dirty="0" smtClean="0">
                <a:latin typeface="Corbel" panose="020B0503020204020204" pitchFamily="34" charset="0"/>
              </a:rPr>
              <a:t>  </a:t>
            </a:r>
            <a:endParaRPr lang="en-US" sz="2400" b="1" dirty="0">
              <a:latin typeface="Corbel" panose="020B0503020204020204" pitchFamily="34" charset="0"/>
            </a:endParaRPr>
          </a:p>
        </c:rich>
      </c:tx>
      <c:layout>
        <c:manualLayout>
          <c:xMode val="edge"/>
          <c:yMode val="edge"/>
          <c:x val="0.1124551345144357"/>
          <c:y val="8.5768445610965292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4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961860236220474E-2"/>
          <c:y val="0.09"/>
          <c:w val="0.94771522309711287"/>
          <c:h val="0.85313575386410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Hoover</c:v>
                </c:pt>
                <c:pt idx="1">
                  <c:v>Truman</c:v>
                </c:pt>
                <c:pt idx="2">
                  <c:v>Kennedy</c:v>
                </c:pt>
                <c:pt idx="3">
                  <c:v>Nixon</c:v>
                </c:pt>
                <c:pt idx="4">
                  <c:v>Carter</c:v>
                </c:pt>
                <c:pt idx="5">
                  <c:v>Reagan</c:v>
                </c:pt>
                <c:pt idx="6">
                  <c:v>Clinton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300</c:v>
                </c:pt>
                <c:pt idx="1">
                  <c:v>8000</c:v>
                </c:pt>
                <c:pt idx="2">
                  <c:v>7589</c:v>
                </c:pt>
                <c:pt idx="3">
                  <c:v>10000</c:v>
                </c:pt>
                <c:pt idx="4">
                  <c:v>13000</c:v>
                </c:pt>
                <c:pt idx="5">
                  <c:v>75000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Hoover</c:v>
                </c:pt>
                <c:pt idx="1">
                  <c:v>Truman</c:v>
                </c:pt>
                <c:pt idx="2">
                  <c:v>Kennedy</c:v>
                </c:pt>
                <c:pt idx="3">
                  <c:v>Nixon</c:v>
                </c:pt>
                <c:pt idx="4">
                  <c:v>Carter</c:v>
                </c:pt>
                <c:pt idx="5">
                  <c:v>Reagan</c:v>
                </c:pt>
                <c:pt idx="6">
                  <c:v>Clinton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400</c:v>
                </c:pt>
                <c:pt idx="1">
                  <c:v>12000</c:v>
                </c:pt>
                <c:pt idx="3">
                  <c:v>30000</c:v>
                </c:pt>
                <c:pt idx="6">
                  <c:v>92000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02768584"/>
        <c:axId val="202768192"/>
      </c:barChart>
      <c:catAx>
        <c:axId val="202768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768192"/>
        <c:crosses val="autoZero"/>
        <c:auto val="1"/>
        <c:lblAlgn val="ctr"/>
        <c:lblOffset val="100"/>
        <c:noMultiLvlLbl val="0"/>
      </c:catAx>
      <c:valAx>
        <c:axId val="20276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768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0.30739</cdr:x>
      <cdr:y>0.65164</cdr:y>
    </cdr:from>
    <cdr:to>
      <cdr:x>0.38239</cdr:x>
      <cdr:y>0.78498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47752" y="4468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0.10563</cdr:x>
      <cdr:y>0.11643</cdr:y>
    </cdr:from>
    <cdr:to>
      <cdr:x>0.15739</cdr:x>
      <cdr:y>0.17465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87886" y="798490"/>
          <a:ext cx="631065" cy="399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0.11831</cdr:x>
      <cdr:y>0.14084</cdr:y>
    </cdr:from>
    <cdr:to>
      <cdr:x>0.1669</cdr:x>
      <cdr:y>0.19718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2434" y="965915"/>
          <a:ext cx="592428" cy="386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0.10775</cdr:x>
      <cdr:y>0.45305</cdr:y>
    </cdr:from>
    <cdr:to>
      <cdr:x>0.18275</cdr:x>
      <cdr:y>0.58638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13645" y="31070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b="1" dirty="0" smtClean="0">
              <a:solidFill>
                <a:srgbClr val="7030A0"/>
              </a:solidFill>
            </a:rPr>
            <a:t>5 %</a:t>
          </a:r>
          <a:endParaRPr lang="en-US" sz="32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0.22394</cdr:x>
      <cdr:y>0.45305</cdr:y>
    </cdr:from>
    <cdr:to>
      <cdr:x>0.29894</cdr:x>
      <cdr:y>0.58638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730320" y="31070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b="1" dirty="0" smtClean="0">
              <a:solidFill>
                <a:srgbClr val="7030A0"/>
              </a:solidFill>
            </a:rPr>
            <a:t>&lt; 1 %</a:t>
          </a:r>
          <a:endParaRPr lang="en-US" sz="32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0.35916</cdr:x>
      <cdr:y>0.45117</cdr:y>
    </cdr:from>
    <cdr:to>
      <cdr:x>0.43416</cdr:x>
      <cdr:y>0.54883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78818" y="3094149"/>
          <a:ext cx="914400" cy="669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b="1" dirty="0" smtClean="0">
              <a:solidFill>
                <a:srgbClr val="7030A0"/>
              </a:solidFill>
            </a:rPr>
            <a:t>5 %</a:t>
          </a:r>
          <a:endParaRPr lang="en-US" sz="32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0.4757</cdr:x>
      <cdr:y>0.45305</cdr:y>
    </cdr:from>
    <cdr:to>
      <cdr:x>0.5507</cdr:x>
      <cdr:y>0.58638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799786" y="31070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b="1" dirty="0" smtClean="0">
              <a:solidFill>
                <a:srgbClr val="7030A0"/>
              </a:solidFill>
            </a:rPr>
            <a:t>&lt; 1 %</a:t>
          </a:r>
          <a:endParaRPr lang="en-US" sz="32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0.60317</cdr:x>
      <cdr:y>0.4493</cdr:y>
    </cdr:from>
    <cdr:to>
      <cdr:x>0.67817</cdr:x>
      <cdr:y>0.58263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353837" y="308127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b="1" dirty="0" smtClean="0">
              <a:solidFill>
                <a:srgbClr val="7030A0"/>
              </a:solidFill>
            </a:rPr>
            <a:t>&lt; 1 %</a:t>
          </a:r>
          <a:endParaRPr lang="en-US" sz="32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0.73099</cdr:x>
      <cdr:y>0.4493</cdr:y>
    </cdr:from>
    <cdr:to>
      <cdr:x>0.80599</cdr:x>
      <cdr:y>0.58263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8912180" y="308127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b="1" dirty="0" smtClean="0">
              <a:solidFill>
                <a:srgbClr val="7030A0"/>
              </a:solidFill>
            </a:rPr>
            <a:t>&lt; 1 %</a:t>
          </a:r>
          <a:endParaRPr lang="en-US" sz="32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0.89894</cdr:x>
      <cdr:y>0.44883</cdr:y>
    </cdr:from>
    <cdr:to>
      <cdr:x>0.97394</cdr:x>
      <cdr:y>0.58216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0959921" y="30780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b="1" dirty="0" smtClean="0">
              <a:solidFill>
                <a:srgbClr val="7030A0"/>
              </a:solidFill>
            </a:rPr>
            <a:t>&lt; 1 %</a:t>
          </a:r>
          <a:endParaRPr lang="en-US" sz="3200" b="1" dirty="0">
            <a:solidFill>
              <a:srgbClr val="7030A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55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5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46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64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2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54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33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43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79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64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818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67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10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38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510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825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651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49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1502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5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3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1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2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047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390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8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E0D462-F300-41F6-8E28-F9B4AF75B5B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A4BE0-B84B-4F94-93D3-26730C752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4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  <p:sldLayoutId id="21474838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74070-0307-48D0-82AA-B250DC13FF7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AD96C-6C00-446B-9A33-8EA9A2990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7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stoyko@umd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042" y="-141667"/>
            <a:ext cx="10388958" cy="40954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Should the American people pay to warehouse consumer goods? 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4900" b="1" dirty="0" smtClean="0"/>
              <a:t>Re-examining </a:t>
            </a:r>
            <a:r>
              <a:rPr lang="en-US" sz="4900" b="1" dirty="0"/>
              <a:t>the Research Value </a:t>
            </a:r>
            <a:br>
              <a:rPr lang="en-US" sz="4900" b="1" dirty="0"/>
            </a:br>
            <a:r>
              <a:rPr lang="en-US" sz="4900" b="1" dirty="0" smtClean="0"/>
              <a:t>of </a:t>
            </a:r>
            <a:r>
              <a:rPr lang="en-US" sz="4900" b="1" dirty="0"/>
              <a:t>Constituent Gifts to the 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U.S</a:t>
            </a:r>
            <a:r>
              <a:rPr lang="en-US" sz="4900" b="1" dirty="0"/>
              <a:t>. President and Vice President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4146996"/>
            <a:ext cx="7676623" cy="2711003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3200" b="1" dirty="0" smtClean="0"/>
              <a:t>Dr</a:t>
            </a:r>
            <a:r>
              <a:rPr lang="en-US" sz="3200" b="1" dirty="0"/>
              <a:t>. Eric </a:t>
            </a:r>
            <a:r>
              <a:rPr lang="en-US" sz="3200" b="1" dirty="0" smtClean="0"/>
              <a:t>Carlos </a:t>
            </a:r>
            <a:r>
              <a:rPr lang="en-US" sz="3200" b="1" dirty="0" err="1" smtClean="0"/>
              <a:t>Stoykovich</a:t>
            </a:r>
            <a:endParaRPr lang="en-US" sz="3200" dirty="0"/>
          </a:p>
          <a:p>
            <a:r>
              <a:rPr lang="en-US" sz="3200" dirty="0"/>
              <a:t>Project Archivist, Special Collections </a:t>
            </a:r>
          </a:p>
          <a:p>
            <a:r>
              <a:rPr lang="en-US" sz="3200" b="1" dirty="0"/>
              <a:t>University of Maryland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3585671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3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3474055" cy="17525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629" y="0"/>
            <a:ext cx="6060874" cy="6822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245" y="-1"/>
            <a:ext cx="4009894" cy="68221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070768" y="3284113"/>
            <a:ext cx="21212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“Rare” Constituent Gifts, from Spiro T. Agnew papers, </a:t>
            </a:r>
          </a:p>
          <a:p>
            <a:pPr algn="ctr"/>
            <a:r>
              <a:rPr lang="en-US" sz="2800" b="1" dirty="0" smtClean="0"/>
              <a:t>UMD libraries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29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0969" y="1262130"/>
            <a:ext cx="1171977" cy="449472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3993045"/>
            <a:ext cx="27689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“</a:t>
            </a:r>
            <a:r>
              <a:rPr lang="en-US" sz="2800" b="1" dirty="0" err="1" smtClean="0"/>
              <a:t>Commonplace”Constituent</a:t>
            </a:r>
            <a:r>
              <a:rPr lang="en-US" sz="2800" b="1" dirty="0" smtClean="0"/>
              <a:t> Gifts, </a:t>
            </a:r>
          </a:p>
          <a:p>
            <a:pPr algn="ctr"/>
            <a:r>
              <a:rPr lang="en-US" sz="2800" b="1" dirty="0" smtClean="0"/>
              <a:t>from Spiro T. Agnew papers, </a:t>
            </a:r>
          </a:p>
          <a:p>
            <a:pPr algn="ctr"/>
            <a:r>
              <a:rPr lang="en-US" sz="2800" b="1" dirty="0" smtClean="0"/>
              <a:t>UMD libraries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424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193183"/>
            <a:ext cx="11204621" cy="6697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latin typeface="Corbel" panose="020B0503020204020204" pitchFamily="34" charset="0"/>
              </a:rPr>
              <a:t>Commercial Books without Inscriptions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646772" y="1694985"/>
            <a:ext cx="11369218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00" b="1" dirty="0">
                <a:latin typeface="Corbel" panose="020B0503020204020204" pitchFamily="34" charset="0"/>
              </a:rPr>
              <a:t>William Jefferson Clinton Library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Corbel" panose="020B0503020204020204" pitchFamily="34" charset="0"/>
              </a:rPr>
              <a:t>2 </a:t>
            </a:r>
            <a:r>
              <a:rPr lang="en-US" sz="3600" dirty="0" smtClean="0">
                <a:latin typeface="Corbel" panose="020B0503020204020204" pitchFamily="34" charset="0"/>
              </a:rPr>
              <a:t>vols., Dolores </a:t>
            </a:r>
            <a:r>
              <a:rPr lang="en-US" sz="3600" dirty="0">
                <a:latin typeface="Corbel" panose="020B0503020204020204" pitchFamily="34" charset="0"/>
              </a:rPr>
              <a:t>Cannon’s </a:t>
            </a:r>
            <a:r>
              <a:rPr lang="en-US" sz="3600" i="1" dirty="0">
                <a:latin typeface="Corbel" panose="020B0503020204020204" pitchFamily="34" charset="0"/>
              </a:rPr>
              <a:t>Conversations with Nostradamus</a:t>
            </a:r>
            <a:r>
              <a:rPr lang="en-US" sz="3600" dirty="0">
                <a:latin typeface="Corbel" panose="020B0503020204020204" pitchFamily="34" charset="0"/>
              </a:rPr>
              <a:t> (first published 1992)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Corbel" panose="020B0503020204020204" pitchFamily="34" charset="0"/>
              </a:rPr>
              <a:t>An issue of </a:t>
            </a:r>
            <a:r>
              <a:rPr lang="en-US" sz="3600" i="1" dirty="0">
                <a:latin typeface="Corbel" panose="020B0503020204020204" pitchFamily="34" charset="0"/>
              </a:rPr>
              <a:t>American Heritage – The Magazine of History </a:t>
            </a:r>
            <a:endParaRPr lang="en-US" sz="3600" dirty="0">
              <a:latin typeface="Corbel" panose="020B0503020204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Corbel" panose="020B0503020204020204" pitchFamily="34" charset="0"/>
              </a:rPr>
              <a:t>Paperback book </a:t>
            </a:r>
            <a:r>
              <a:rPr lang="en-US" sz="3600" i="1" dirty="0" err="1">
                <a:latin typeface="Corbel" panose="020B0503020204020204" pitchFamily="34" charset="0"/>
              </a:rPr>
              <a:t>Nicotina</a:t>
            </a:r>
            <a:r>
              <a:rPr lang="en-US" sz="3600" dirty="0">
                <a:latin typeface="Corbel" panose="020B0503020204020204" pitchFamily="34" charset="0"/>
              </a:rPr>
              <a:t> (in Spanish) by L. Ventura Fernandez </a:t>
            </a:r>
          </a:p>
        </p:txBody>
      </p:sp>
    </p:spTree>
    <p:extLst>
      <p:ext uri="{BB962C8B-B14F-4D97-AF65-F5344CB8AC3E}">
        <p14:creationId xmlns:p14="http://schemas.microsoft.com/office/powerpoint/2010/main" val="133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365125"/>
            <a:ext cx="10864403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Corbel" panose="020B0503020204020204" pitchFamily="34" charset="0"/>
              </a:rPr>
              <a:t>Reduce Cost of Storing Presidential Gifts</a:t>
            </a:r>
            <a:endParaRPr lang="en-US" b="1" u="sng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5293217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3900" dirty="0" smtClean="0">
                <a:latin typeface="Corbel" panose="020B0503020204020204" pitchFamily="34" charset="0"/>
              </a:rPr>
              <a:t>Could more gifts be donated by the White House to charity?</a:t>
            </a:r>
          </a:p>
          <a:p>
            <a:pPr>
              <a:lnSpc>
                <a:spcPct val="120000"/>
              </a:lnSpc>
            </a:pPr>
            <a:endParaRPr lang="en-US" sz="3900" dirty="0" smtClean="0">
              <a:latin typeface="Corbel" panose="020B050302020402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3900" dirty="0" smtClean="0">
                <a:latin typeface="Corbel" panose="020B0503020204020204" pitchFamily="34" charset="0"/>
              </a:rPr>
              <a:t>Could an appraisal strategy be adopted which accounts for the Presidential Records Act?</a:t>
            </a:r>
          </a:p>
          <a:p>
            <a:pPr>
              <a:lnSpc>
                <a:spcPct val="120000"/>
              </a:lnSpc>
            </a:pPr>
            <a:endParaRPr lang="en-US" sz="3900" dirty="0" smtClean="0">
              <a:latin typeface="Corbel" panose="020B050302020402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3900" dirty="0" smtClean="0">
                <a:latin typeface="Corbel" panose="020B0503020204020204" pitchFamily="34" charset="0"/>
              </a:rPr>
              <a:t>Could a high-quality digital photograph substitute as a record of constituent gifts?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9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1"/>
            <a:ext cx="8689998" cy="1117242"/>
          </a:xfrm>
        </p:spPr>
        <p:txBody>
          <a:bodyPr/>
          <a:lstStyle/>
          <a:p>
            <a:pPr algn="ctr"/>
            <a:r>
              <a:rPr lang="en-US" b="1" dirty="0" smtClean="0">
                <a:latin typeface="Corbel" panose="020B0503020204020204" pitchFamily="34" charset="0"/>
              </a:rPr>
              <a:t>Questions?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03042"/>
            <a:ext cx="10018713" cy="462351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sz="9000" dirty="0" smtClean="0"/>
              <a:t>Dr</a:t>
            </a:r>
            <a:r>
              <a:rPr lang="en-US" sz="9000" dirty="0"/>
              <a:t>. Eric C. </a:t>
            </a:r>
            <a:r>
              <a:rPr lang="en-US" sz="9000" dirty="0" err="1"/>
              <a:t>Stoykovich</a:t>
            </a:r>
            <a:endParaRPr lang="en-US" sz="9000" dirty="0"/>
          </a:p>
          <a:p>
            <a:pPr marL="0" indent="0">
              <a:buNone/>
            </a:pPr>
            <a:r>
              <a:rPr lang="en-US" sz="9000" dirty="0"/>
              <a:t>	</a:t>
            </a:r>
          </a:p>
          <a:p>
            <a:pPr marL="0" indent="0">
              <a:buNone/>
            </a:pPr>
            <a:r>
              <a:rPr lang="en-US" sz="9000" dirty="0"/>
              <a:t>				University of Maryland </a:t>
            </a:r>
            <a:r>
              <a:rPr lang="en-US" sz="9000" dirty="0" smtClean="0"/>
              <a:t>libraries</a:t>
            </a:r>
          </a:p>
          <a:p>
            <a:pPr marL="0" indent="0">
              <a:buNone/>
            </a:pPr>
            <a:endParaRPr lang="en-US" sz="9000" dirty="0"/>
          </a:p>
          <a:p>
            <a:pPr marL="0" indent="0">
              <a:buNone/>
            </a:pPr>
            <a:r>
              <a:rPr lang="en-US" sz="9000" dirty="0" smtClean="0"/>
              <a:t>				</a:t>
            </a:r>
            <a:r>
              <a:rPr lang="en-US" sz="9000" dirty="0" smtClean="0">
                <a:hlinkClick r:id="rId2"/>
              </a:rPr>
              <a:t>estoyko@umd.edu</a:t>
            </a:r>
            <a:r>
              <a:rPr lang="en-US" sz="9000" dirty="0" smtClean="0"/>
              <a:t> </a:t>
            </a:r>
            <a:endParaRPr lang="en-US" sz="9000" dirty="0"/>
          </a:p>
          <a:p>
            <a:pPr marL="0" indent="0">
              <a:buNone/>
            </a:pPr>
            <a:r>
              <a:rPr lang="en-US" sz="9000" dirty="0"/>
              <a:t>				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7554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156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Parallax</vt:lpstr>
      <vt:lpstr>Office Theme</vt:lpstr>
      <vt:lpstr>    Should the American people pay to warehouse consumer goods?   Re-examining the Research Value  of Constituent Gifts to the  U.S. President and Vice President</vt:lpstr>
      <vt:lpstr>PowerPoint Presentation</vt:lpstr>
      <vt:lpstr>PowerPoint Presentation</vt:lpstr>
      <vt:lpstr>PowerPoint Presentation</vt:lpstr>
      <vt:lpstr>Commercial Books without Inscriptions</vt:lpstr>
      <vt:lpstr>Reduce Cost of Storing Presidential Gifts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the American people pay to warehouse consumer goods?   Re-examining the Research Value  of Constituent Gifts to the  U.S. President and Vice President</dc:title>
  <dc:creator>Eric</dc:creator>
  <cp:lastModifiedBy>Eric</cp:lastModifiedBy>
  <cp:revision>53</cp:revision>
  <dcterms:created xsi:type="dcterms:W3CDTF">2018-08-04T20:01:44Z</dcterms:created>
  <dcterms:modified xsi:type="dcterms:W3CDTF">2018-08-14T02:10:01Z</dcterms:modified>
</cp:coreProperties>
</file>